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65" r:id="rId3"/>
    <p:sldId id="263" r:id="rId4"/>
    <p:sldId id="264" r:id="rId5"/>
    <p:sldId id="266" r:id="rId6"/>
    <p:sldId id="257" r:id="rId7"/>
    <p:sldId id="267" r:id="rId8"/>
    <p:sldId id="258" r:id="rId9"/>
    <p:sldId id="259" r:id="rId10"/>
    <p:sldId id="268" r:id="rId11"/>
    <p:sldId id="269" r:id="rId12"/>
    <p:sldId id="260" r:id="rId13"/>
    <p:sldId id="262" r:id="rId14"/>
    <p:sldId id="261" r:id="rId15"/>
    <p:sldId id="270" r:id="rId1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B24A9B61-FB89-415A-A091-88D0F791DB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8A2AE9B-EC4F-47CB-BC3D-147D6DEE88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E060A-72B8-4115-A5F4-F6BFD3444E7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2C39C1-F3AF-4E54-9798-58B7EB522B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DF25876-4610-4812-8EDF-F443436724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1EF08-90A4-4C73-9775-D6A34278D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90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547213"/>
          </a:xfrm>
        </p:spPr>
        <p:txBody>
          <a:bodyPr anchor="b"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14347"/>
            <a:ext cx="7772400" cy="3690917"/>
          </a:xfr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634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359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039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5108BEB-9D79-4C58-A257-5A041A1BE9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622"/>
            <a:ext cx="9144000" cy="687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8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9466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304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895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0DFF041-4893-4542-8C56-88EE3C92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14"/>
            <a:ext cx="9144000" cy="687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3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E3081C0-556E-42D5-B46F-F17933F178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08"/>
            <a:ext cx="9144000" cy="687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6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388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308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E52F2-51E9-4076-A280-9D84DB920EE1}" type="datetimeFigureOut">
              <a:rPr lang="lv-LV" smtClean="0"/>
              <a:t>2020.04.02.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990F6-F620-489D-BDDE-3A898CF95A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4217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image" Target="../media/image5.png"/><Relationship Id="rId7" Type="http://schemas.openxmlformats.org/officeDocument/2006/relationships/image" Target="../media/image1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g"/><Relationship Id="rId5" Type="http://schemas.openxmlformats.org/officeDocument/2006/relationships/image" Target="../media/image17.png"/><Relationship Id="rId4" Type="http://schemas.openxmlformats.org/officeDocument/2006/relationships/image" Target="../media/image1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tisms.l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688F39C-FB97-47D8-BD77-61E480394E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" y="14068"/>
            <a:ext cx="9111984" cy="68539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38535"/>
          </a:xfrm>
        </p:spPr>
        <p:txBody>
          <a:bodyPr>
            <a:normAutofit/>
          </a:bodyPr>
          <a:lstStyle/>
          <a:p>
            <a:r>
              <a:rPr lang="lv-LV" sz="3600" dirty="0">
                <a:solidFill>
                  <a:schemeClr val="accent4">
                    <a:lumMod val="50000"/>
                  </a:schemeClr>
                </a:solidFill>
              </a:rPr>
              <a:t>Sociālais stāsts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5131" y="2924945"/>
            <a:ext cx="7273737" cy="17281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lv-LV" sz="7200" b="1" dirty="0" err="1">
                <a:solidFill>
                  <a:schemeClr val="accent4">
                    <a:lumMod val="50000"/>
                  </a:schemeClr>
                </a:solidFill>
              </a:rPr>
              <a:t>Koronavīruss</a:t>
            </a:r>
            <a:endParaRPr lang="lv-LV" sz="72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dirty="0">
                <a:solidFill>
                  <a:schemeClr val="accent4">
                    <a:lumMod val="50000"/>
                  </a:schemeClr>
                </a:solidFill>
              </a:rPr>
              <a:t>COVID-19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4BDE1DA-2BDD-4AB0-B5C6-09FE75C827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5854530"/>
            <a:ext cx="3654863" cy="99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354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CC60D918-2635-4F14-A3FE-9BA682985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980728"/>
            <a:ext cx="5410944" cy="4522514"/>
          </a:xfrm>
        </p:spPr>
        <p:txBody>
          <a:bodyPr>
            <a:normAutofit/>
          </a:bodyPr>
          <a:lstStyle/>
          <a:p>
            <a:r>
              <a:rPr lang="lv-LV" sz="4800" b="1" dirty="0">
                <a:solidFill>
                  <a:schemeClr val="accent4">
                    <a:lumMod val="50000"/>
                  </a:schemeClr>
                </a:solidFill>
              </a:rPr>
              <a:t>Kāpēc ir pārtrauktas mācības skolā</a:t>
            </a:r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?</a:t>
            </a:r>
            <a:endParaRPr lang="lv-LV" sz="4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85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71D7B249-360A-4169-B602-F45C8ABE6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052737"/>
            <a:ext cx="7772400" cy="475252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lv-LV" dirty="0"/>
              <a:t>Šī slimība ir lipīga - ja slimais cilvēks otram uzšķauda vai ir ar otru cieši kopā, slimība var pārceļot no viena cilvēka pie otra.</a:t>
            </a:r>
          </a:p>
          <a:p>
            <a:pPr>
              <a:buBlip>
                <a:blip r:embed="rId2"/>
              </a:buBlip>
            </a:pPr>
            <a:r>
              <a:rPr lang="lv-LV" dirty="0"/>
              <a:t>Ja kopā ir daudz cilvēku, viens saslimušais var nejauši inficēt daudzus.</a:t>
            </a:r>
          </a:p>
          <a:p>
            <a:pPr>
              <a:buBlip>
                <a:blip r:embed="rId2"/>
              </a:buBlip>
            </a:pPr>
            <a:r>
              <a:rPr lang="lv-LV" dirty="0"/>
              <a:t>Tāpēc šobrīd nevajag pulcēties daudziem cilvēkiem kopā.</a:t>
            </a:r>
          </a:p>
          <a:p>
            <a:pPr>
              <a:buBlip>
                <a:blip r:embed="rId2"/>
              </a:buBlip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50709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85800" y="476673"/>
            <a:ext cx="7990656" cy="532859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lv-LV" dirty="0"/>
              <a:t>Mana skola kādu brīdi būs slēgta.</a:t>
            </a:r>
          </a:p>
          <a:p>
            <a:pPr>
              <a:buBlip>
                <a:blip r:embed="rId2"/>
              </a:buBlip>
            </a:pPr>
            <a:r>
              <a:rPr lang="lv-LV" dirty="0"/>
              <a:t>Visiem skolēniem  jāpaliek mājās.</a:t>
            </a:r>
          </a:p>
          <a:p>
            <a:pPr>
              <a:buBlip>
                <a:blip r:embed="rId2"/>
              </a:buBlip>
            </a:pPr>
            <a:r>
              <a:rPr lang="lv-LV" dirty="0"/>
              <a:t>Mēs mācīsimies pa internetu – </a:t>
            </a:r>
            <a:r>
              <a:rPr lang="en-US" dirty="0"/>
              <a:t/>
            </a:r>
            <a:br>
              <a:rPr lang="en-US" dirty="0"/>
            </a:br>
            <a:r>
              <a:rPr lang="lv-LV" dirty="0"/>
              <a:t>tas ir superīgi!</a:t>
            </a:r>
          </a:p>
          <a:p>
            <a:pPr>
              <a:buBlip>
                <a:blip r:embed="rId2"/>
              </a:buBlip>
            </a:pPr>
            <a:r>
              <a:rPr lang="lv-LV" dirty="0"/>
              <a:t>Skola būs ciet, lai neviens nesaslimtu.</a:t>
            </a:r>
          </a:p>
          <a:p>
            <a:pPr>
              <a:buBlip>
                <a:blip r:embed="rId2"/>
              </a:buBlip>
            </a:pPr>
            <a:r>
              <a:rPr lang="lv-LV" dirty="0"/>
              <a:t>Pieaugušie man pateiks, kad atkal varēšu </a:t>
            </a:r>
            <a:r>
              <a:rPr lang="en-US" dirty="0"/>
              <a:t/>
            </a:r>
            <a:br>
              <a:rPr lang="en-US" dirty="0"/>
            </a:br>
            <a:r>
              <a:rPr lang="lv-LV" dirty="0"/>
              <a:t>iet uz skolu.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008931"/>
            <a:ext cx="2435524" cy="207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515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85800" y="548680"/>
            <a:ext cx="7772400" cy="5256585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lv-LV" sz="2400" dirty="0"/>
              <a:t>Arī citi pasākumi ārpus mājas - nodarbības un koncerti –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lv-LV" sz="2400" dirty="0"/>
              <a:t>ir atcelti.</a:t>
            </a:r>
          </a:p>
          <a:p>
            <a:pPr>
              <a:buBlip>
                <a:blip r:embed="rId2"/>
              </a:buBlip>
            </a:pPr>
            <a:r>
              <a:rPr lang="lv-LV" sz="2400" dirty="0"/>
              <a:t>Arī baseins kādu brīdi būs slēgts.</a:t>
            </a:r>
          </a:p>
          <a:p>
            <a:pPr>
              <a:buBlip>
                <a:blip r:embed="rId3"/>
              </a:buBlip>
            </a:pPr>
            <a:r>
              <a:rPr lang="lv-LV" sz="2400" dirty="0"/>
              <a:t>Tas nekas, kad visi būs veseli, mēs atkal tur iesim.</a:t>
            </a:r>
          </a:p>
          <a:p>
            <a:pPr>
              <a:buBlip>
                <a:blip r:embed="rId3"/>
              </a:buBlip>
            </a:pPr>
            <a:r>
              <a:rPr lang="lv-LV" sz="2400" dirty="0"/>
              <a:t>Vecāki man pateiks, kad tas būs iespējams.</a:t>
            </a:r>
          </a:p>
          <a:p>
            <a:pPr>
              <a:buBlip>
                <a:blip r:embed="rId3"/>
              </a:buBlip>
            </a:pPr>
            <a:r>
              <a:rPr lang="lv-LV" sz="2400" dirty="0"/>
              <a:t>Pagaidām spēlēsimies mājas.</a:t>
            </a:r>
          </a:p>
          <a:p>
            <a:pPr>
              <a:buBlip>
                <a:blip r:embed="rId3"/>
              </a:buBlip>
            </a:pPr>
            <a:r>
              <a:rPr lang="lv-LV" sz="2400" dirty="0"/>
              <a:t>Mājās mēs varam spēlēt galda spēles, likt </a:t>
            </a:r>
            <a:r>
              <a:rPr lang="lv-LV" sz="2400" dirty="0" err="1"/>
              <a:t>Lego</a:t>
            </a:r>
            <a:r>
              <a:rPr lang="lv-LV" sz="2400" dirty="0"/>
              <a:t>, zīmēt, skatīties filmas.</a:t>
            </a:r>
          </a:p>
          <a:p>
            <a:pPr>
              <a:buBlip>
                <a:blip r:embed="rId3"/>
              </a:buBlip>
            </a:pPr>
            <a:r>
              <a:rPr lang="lv-LV" sz="2400" dirty="0"/>
              <a:t>Es priecāšos par iespēju pavadīt laiku mājās!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8" y="4946395"/>
            <a:ext cx="1502815" cy="1467661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8" y="4674822"/>
            <a:ext cx="1502815" cy="543145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771497"/>
            <a:ext cx="1815224" cy="1637332"/>
          </a:xfrm>
          <a:prstGeom prst="rect">
            <a:avLst/>
          </a:prstGeom>
          <a:ln w="57150">
            <a:solidFill>
              <a:schemeClr val="bg1">
                <a:lumMod val="60000"/>
                <a:lumOff val="40000"/>
              </a:schemeClr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466" y="4766270"/>
            <a:ext cx="1571697" cy="1642559"/>
          </a:xfrm>
          <a:prstGeom prst="rect">
            <a:avLst/>
          </a:prstGeom>
          <a:ln w="57150">
            <a:solidFill>
              <a:schemeClr val="bg1">
                <a:lumMod val="60000"/>
                <a:lumOff val="40000"/>
              </a:schemeClr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907" y="4771497"/>
            <a:ext cx="1642559" cy="1642559"/>
          </a:xfrm>
          <a:prstGeom prst="rect">
            <a:avLst/>
          </a:prstGeom>
          <a:ln w="57150">
            <a:solidFill>
              <a:schemeClr val="bg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6694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85800" y="620688"/>
            <a:ext cx="7772400" cy="561662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lv-LV" sz="2800" dirty="0"/>
              <a:t>Tāpat kā citreiz gripa, arī </a:t>
            </a:r>
            <a:r>
              <a:rPr lang="lv-LV" sz="2800" dirty="0" err="1"/>
              <a:t>koronavīruss</a:t>
            </a:r>
            <a:r>
              <a:rPr lang="lv-LV" sz="2800" dirty="0"/>
              <a:t> drīz beigsies.</a:t>
            </a:r>
          </a:p>
          <a:p>
            <a:pPr>
              <a:buBlip>
                <a:blip r:embed="rId2"/>
              </a:buBlip>
            </a:pPr>
            <a:r>
              <a:rPr lang="lv-LV" sz="2800" dirty="0"/>
              <a:t>Man nav jāuztraucas, bet, ja jūtos satraukts, es varu parunāt ar pieaugušo.</a:t>
            </a:r>
          </a:p>
          <a:p>
            <a:pPr>
              <a:buBlip>
                <a:blip r:embed="rId2"/>
              </a:buBlip>
            </a:pPr>
            <a:r>
              <a:rPr lang="lv-LV" sz="2800" dirty="0"/>
              <a:t>Pieaugušie zina, ko darīt, lai es būtu drošībā.</a:t>
            </a:r>
          </a:p>
          <a:p>
            <a:pPr>
              <a:buBlip>
                <a:blip r:embed="rId2"/>
              </a:buBlip>
            </a:pPr>
            <a:r>
              <a:rPr lang="lv-LV" sz="2800" dirty="0"/>
              <a:t>Viņi par visu parūpēsies.</a:t>
            </a:r>
          </a:p>
          <a:p>
            <a:pPr>
              <a:buBlip>
                <a:blip r:embed="rId2"/>
              </a:buBlip>
            </a:pPr>
            <a:r>
              <a:rPr lang="lv-LV" sz="2800" dirty="0"/>
              <a:t>Es būšu drošs un vesels! </a:t>
            </a:r>
            <a:r>
              <a:rPr lang="lv-LV" sz="2800" dirty="0" err="1"/>
              <a:t>Super</a:t>
            </a:r>
            <a:r>
              <a:rPr lang="lv-LV" sz="2800" dirty="0"/>
              <a:t>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550" y="4551387"/>
            <a:ext cx="18669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585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BCFA94-9DC9-44E6-B48F-209AC542A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9A2A3A-CE2F-4983-9977-F644CD27E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049091"/>
          </a:xfrm>
        </p:spPr>
        <p:txBody>
          <a:bodyPr/>
          <a:lstStyle/>
          <a:p>
            <a:pPr marL="0" indent="0" algn="ctr">
              <a:buNone/>
            </a:pPr>
            <a:r>
              <a:rPr lang="lv-LV" dirty="0">
                <a:hlinkClick r:id="rId2"/>
              </a:rPr>
              <a:t>www.autisms.lv</a:t>
            </a:r>
            <a:r>
              <a:rPr lang="lv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8243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85490A6-29E6-4736-B6CD-6FBD4DEE9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1340768"/>
            <a:ext cx="5113606" cy="3672408"/>
          </a:xfrm>
        </p:spPr>
        <p:txBody>
          <a:bodyPr>
            <a:normAutofit/>
          </a:bodyPr>
          <a:lstStyle/>
          <a:p>
            <a:r>
              <a:rPr lang="lv-LV" sz="5400" b="1" dirty="0">
                <a:solidFill>
                  <a:schemeClr val="accent4">
                    <a:lumMod val="50000"/>
                  </a:schemeClr>
                </a:solidFill>
              </a:rPr>
              <a:t>Kāpēc notiek tik daudz izmaiņu</a:t>
            </a:r>
            <a:r>
              <a:rPr lang="en-US" sz="5400" b="1" dirty="0">
                <a:solidFill>
                  <a:schemeClr val="accent4">
                    <a:lumMod val="50000"/>
                  </a:schemeClr>
                </a:solidFill>
              </a:rPr>
              <a:t>?</a:t>
            </a:r>
            <a:endParaRPr lang="lv-LV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50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8E3B5EF-576C-4DEF-8A3C-1185D5005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470025"/>
          </a:xfrm>
        </p:spPr>
        <p:txBody>
          <a:bodyPr/>
          <a:lstStyle/>
          <a:p>
            <a:pPr algn="l"/>
            <a:r>
              <a:rPr lang="lv-LV" b="1" dirty="0">
                <a:solidFill>
                  <a:schemeClr val="accent4">
                    <a:lumMod val="50000"/>
                  </a:schemeClr>
                </a:solidFill>
              </a:rPr>
              <a:t>Latvijā notiek daudz izmaiņu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28140301-51CD-4646-AF56-E2CEE797F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472" y="1484784"/>
            <a:ext cx="7780500" cy="3960440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</a:pPr>
            <a:endParaRPr lang="lv-LV" sz="3600" dirty="0">
              <a:solidFill>
                <a:schemeClr val="accent4">
                  <a:lumMod val="50000"/>
                </a:schemeClr>
              </a:solidFill>
            </a:endParaRPr>
          </a:p>
          <a:p>
            <a:pPr algn="l">
              <a:buBlip>
                <a:blip r:embed="rId2"/>
              </a:buBlip>
            </a:pPr>
            <a:r>
              <a:rPr lang="en-US" sz="36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lv-LV" sz="3600" dirty="0">
                <a:solidFill>
                  <a:schemeClr val="accent4">
                    <a:lumMod val="50000"/>
                  </a:schemeClr>
                </a:solidFill>
              </a:rPr>
              <a:t>Bērni uz kādu laiku vairs neiet skolā</a:t>
            </a:r>
          </a:p>
          <a:p>
            <a:pPr algn="l">
              <a:buBlip>
                <a:blip r:embed="rId2"/>
              </a:buBlip>
            </a:pPr>
            <a:r>
              <a:rPr lang="en-US" sz="36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lv-LV" sz="3600" dirty="0">
                <a:solidFill>
                  <a:schemeClr val="accent4">
                    <a:lumMod val="50000"/>
                  </a:schemeClr>
                </a:solidFill>
              </a:rPr>
              <a:t>Vairs nevar apmeklēt pulciņus</a:t>
            </a:r>
          </a:p>
          <a:p>
            <a:pPr algn="l">
              <a:buBlip>
                <a:blip r:embed="rId2"/>
              </a:buBlip>
            </a:pPr>
            <a:r>
              <a:rPr lang="en-US" sz="36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lv-LV" sz="3600" dirty="0">
                <a:solidFill>
                  <a:schemeClr val="accent4">
                    <a:lumMod val="50000"/>
                  </a:schemeClr>
                </a:solidFill>
              </a:rPr>
              <a:t>Uz kādu laiku nevar braukt ceļojumos</a:t>
            </a:r>
          </a:p>
          <a:p>
            <a:pPr algn="l">
              <a:buBlip>
                <a:blip r:embed="rId2"/>
              </a:buBlip>
            </a:pPr>
            <a:endParaRPr lang="lv-LV" sz="3600" dirty="0">
              <a:solidFill>
                <a:schemeClr val="accent4">
                  <a:lumMod val="50000"/>
                </a:schemeClr>
              </a:solidFill>
            </a:endParaRPr>
          </a:p>
          <a:p>
            <a:pPr algn="l"/>
            <a:endParaRPr lang="lv-LV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20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10F44276-B4F8-4E78-99DB-1320897AC3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2736" y="1088740"/>
            <a:ext cx="6838528" cy="468052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lv-LV" dirty="0"/>
              <a:t>Var būt satraucoši, ka notiek tik daudz izmaiņu.</a:t>
            </a:r>
          </a:p>
          <a:p>
            <a:pPr>
              <a:buBlip>
                <a:blip r:embed="rId2"/>
              </a:buBlip>
            </a:pPr>
            <a:r>
              <a:rPr lang="lv-LV" dirty="0"/>
              <a:t>Patiesībā šīs izmaiņas ir labas.</a:t>
            </a:r>
          </a:p>
          <a:p>
            <a:pPr>
              <a:buBlip>
                <a:blip r:embed="rId2"/>
              </a:buBlip>
            </a:pPr>
            <a:r>
              <a:rPr lang="lv-LV" dirty="0"/>
              <a:t>Pieaugušie rīkojas ļoti gudri, kad ievieš izmaiņas.</a:t>
            </a:r>
          </a:p>
          <a:p>
            <a:pPr>
              <a:buBlip>
                <a:blip r:embed="rId2"/>
              </a:buBlip>
            </a:pPr>
            <a:r>
              <a:rPr lang="lv-LV" dirty="0"/>
              <a:t>Izmaiņas notiek tādēļ, lai izsargātos no slimības, kuru izraisa </a:t>
            </a:r>
            <a:r>
              <a:rPr lang="lv-LV" dirty="0" err="1"/>
              <a:t>koronavīruss</a:t>
            </a:r>
            <a:r>
              <a:rPr lang="lv-LV" dirty="0"/>
              <a:t>.</a:t>
            </a:r>
          </a:p>
          <a:p>
            <a:pPr>
              <a:buBlip>
                <a:blip r:embed="rId2"/>
              </a:buBlip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1658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14E0216-7388-42B3-A7C7-10426F460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1988840"/>
            <a:ext cx="5194920" cy="2448272"/>
          </a:xfrm>
        </p:spPr>
        <p:txBody>
          <a:bodyPr>
            <a:normAutofit/>
          </a:bodyPr>
          <a:lstStyle/>
          <a:p>
            <a:r>
              <a:rPr lang="lv-LV" sz="6000" b="1" dirty="0">
                <a:solidFill>
                  <a:schemeClr val="accent4">
                    <a:lumMod val="50000"/>
                  </a:schemeClr>
                </a:solidFill>
              </a:rPr>
              <a:t>Kas ir koronavīruss</a:t>
            </a:r>
            <a:r>
              <a:rPr lang="en-US" sz="6000" b="1" dirty="0">
                <a:solidFill>
                  <a:schemeClr val="accent4">
                    <a:lumMod val="50000"/>
                  </a:schemeClr>
                </a:solidFill>
              </a:rPr>
              <a:t>?</a:t>
            </a:r>
            <a:endParaRPr lang="lv-LV" sz="6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99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17438" y="1034227"/>
            <a:ext cx="8203034" cy="3690917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lv-LV" dirty="0"/>
              <a:t>Šo </a:t>
            </a:r>
            <a:r>
              <a:rPr lang="lv-LV" dirty="0" err="1"/>
              <a:t>koronavīrusu</a:t>
            </a:r>
            <a:r>
              <a:rPr lang="lv-LV" dirty="0"/>
              <a:t> mēdz saukt par COVID-19.</a:t>
            </a:r>
          </a:p>
          <a:p>
            <a:pPr>
              <a:buBlip>
                <a:blip r:embed="rId2"/>
              </a:buBlip>
            </a:pPr>
            <a:r>
              <a:rPr lang="lv-LV" dirty="0" err="1"/>
              <a:t>Koronavīruss</a:t>
            </a:r>
            <a:r>
              <a:rPr lang="lv-LV" dirty="0"/>
              <a:t> ir slimība, līdzīgi kā gripa.</a:t>
            </a:r>
          </a:p>
          <a:p>
            <a:pPr>
              <a:buBlip>
                <a:blip r:embed="rId2"/>
              </a:buBlip>
            </a:pPr>
            <a:r>
              <a:rPr lang="lv-LV" dirty="0"/>
              <a:t>Bērni ar to slimo reti.</a:t>
            </a:r>
          </a:p>
          <a:p>
            <a:pPr>
              <a:buBlip>
                <a:blip r:embed="rId2"/>
              </a:buBlip>
            </a:pPr>
            <a:r>
              <a:rPr lang="lv-LV" dirty="0"/>
              <a:t>Ja bērns saslimst, viņš jūtas slikti, bet tas nekas, drīz viņš atveseļojas un atkal jūtas labi.</a:t>
            </a:r>
          </a:p>
          <a:p>
            <a:pPr>
              <a:buBlip>
                <a:blip r:embed="rId2"/>
              </a:buBlip>
            </a:pPr>
            <a:endParaRPr lang="lv-LV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242" y="4192454"/>
            <a:ext cx="2023516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08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CCDB24BD-B3FE-4F03-BA76-EA483A01B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196752"/>
            <a:ext cx="6506308" cy="4104456"/>
          </a:xfrm>
        </p:spPr>
        <p:txBody>
          <a:bodyPr>
            <a:normAutofit/>
          </a:bodyPr>
          <a:lstStyle/>
          <a:p>
            <a:r>
              <a:rPr lang="lv-LV" sz="5400" b="1" dirty="0">
                <a:solidFill>
                  <a:schemeClr val="accent4">
                    <a:lumMod val="50000"/>
                  </a:schemeClr>
                </a:solidFill>
              </a:rPr>
              <a:t>Kā es varu pasargāt sevi no koronavīrusa</a:t>
            </a:r>
            <a:r>
              <a:rPr lang="en-US" sz="5400" b="1" dirty="0">
                <a:solidFill>
                  <a:schemeClr val="accent4">
                    <a:lumMod val="50000"/>
                  </a:schemeClr>
                </a:solidFill>
              </a:rPr>
              <a:t>?</a:t>
            </a:r>
            <a:endParaRPr lang="lv-LV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215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85800" y="548680"/>
            <a:ext cx="7918648" cy="5688631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lv-LV" sz="2800" dirty="0"/>
              <a:t>Es varu pasargāt sevi no </a:t>
            </a:r>
            <a:r>
              <a:rPr lang="lv-LV" sz="2800" dirty="0" err="1"/>
              <a:t>koronavīrusa</a:t>
            </a:r>
            <a:r>
              <a:rPr lang="lv-LV" sz="2800" dirty="0"/>
              <a:t>, mazgājot rokas ar ziepēm un ūdeni.</a:t>
            </a:r>
          </a:p>
          <a:p>
            <a:pPr>
              <a:buBlip>
                <a:blip r:embed="rId2"/>
              </a:buBlip>
            </a:pPr>
            <a:r>
              <a:rPr lang="lv-LV" sz="2800" dirty="0"/>
              <a:t>Es mazgāšu rokas pirms ēšanas.</a:t>
            </a:r>
          </a:p>
          <a:p>
            <a:pPr>
              <a:buBlip>
                <a:blip r:embed="rId2"/>
              </a:buBlip>
            </a:pPr>
            <a:r>
              <a:rPr lang="lv-LV" sz="2800" dirty="0"/>
              <a:t>Es mazgāšu rokas pēc nošķaudīšanās, deguna izšņaukšanas, pieskaršanās mutei.</a:t>
            </a:r>
          </a:p>
          <a:p>
            <a:pPr>
              <a:buBlip>
                <a:blip r:embed="rId2"/>
              </a:buBlip>
            </a:pPr>
            <a:r>
              <a:rPr lang="lv-LV" sz="2800" dirty="0"/>
              <a:t>Es mazgāšu rokas pēc tualetes apmeklējuma.</a:t>
            </a:r>
          </a:p>
          <a:p>
            <a:pPr>
              <a:buBlip>
                <a:blip r:embed="rId2"/>
              </a:buBlip>
            </a:pPr>
            <a:r>
              <a:rPr lang="lv-LV" sz="2800" dirty="0"/>
              <a:t>Ar savām patīkami tīrajām rokām es būšu drošībā.</a:t>
            </a:r>
          </a:p>
          <a:p>
            <a:pPr>
              <a:buBlip>
                <a:blip r:embed="rId2"/>
              </a:buBlip>
            </a:pPr>
            <a:endParaRPr lang="lv-LV" sz="2800" dirty="0"/>
          </a:p>
          <a:p>
            <a:pPr>
              <a:buBlip>
                <a:blip r:embed="rId2"/>
              </a:buBlip>
            </a:pPr>
            <a:endParaRPr lang="lv-LV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65" y="4642465"/>
            <a:ext cx="1872209" cy="15948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738" y="4980011"/>
            <a:ext cx="447675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66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85800" y="636291"/>
            <a:ext cx="7772400" cy="516897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lv-LV" sz="2400" dirty="0"/>
              <a:t>Es negrauzīšu nagus un nelikšu rokas mutē.</a:t>
            </a:r>
          </a:p>
          <a:p>
            <a:pPr>
              <a:buBlip>
                <a:blip r:embed="rId2"/>
              </a:buBlip>
            </a:pPr>
            <a:r>
              <a:rPr lang="lv-LV" sz="2400" dirty="0"/>
              <a:t>Es aizsegšu muti ar elkoni, kad klepoju vai šķaudu.</a:t>
            </a:r>
          </a:p>
          <a:p>
            <a:pPr>
              <a:buBlip>
                <a:blip r:embed="rId2"/>
              </a:buBlip>
            </a:pPr>
            <a:r>
              <a:rPr lang="lv-LV" sz="2400" dirty="0"/>
              <a:t>Es pateikšu pieaugušajam, ja nejūtos labi.</a:t>
            </a:r>
          </a:p>
          <a:p>
            <a:pPr>
              <a:buBlip>
                <a:blip r:embed="rId2"/>
              </a:buBlip>
            </a:pPr>
            <a:r>
              <a:rPr lang="lv-LV" sz="2400" dirty="0"/>
              <a:t>Es sveicinoties nedošu roku, «nedošu pieci», neapskaušos ar citiem cilvēkiem.</a:t>
            </a:r>
          </a:p>
          <a:p>
            <a:pPr>
              <a:buBlip>
                <a:blip r:embed="rId2"/>
              </a:buBlip>
            </a:pPr>
            <a:r>
              <a:rPr lang="lv-LV" sz="2400" dirty="0"/>
              <a:t>Es varu draudzīgi sveicināties citos veidos - pamāt ar roku, nedaudz paklanīties, pasmaidīt vai taisīt «kniksi».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748459"/>
            <a:ext cx="9144000" cy="657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869160"/>
            <a:ext cx="3990975" cy="1352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44363" y="440568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/>
              <a:t>Nedari tā: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08104" y="445267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/>
              <a:t>Dari tā: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82" y="4914337"/>
            <a:ext cx="1277881" cy="12376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963" y="4962620"/>
            <a:ext cx="1291702" cy="1165629"/>
          </a:xfrm>
          <a:prstGeom prst="rect">
            <a:avLst/>
          </a:prstGeom>
          <a:ln w="57150">
            <a:solidFill>
              <a:schemeClr val="bg1">
                <a:lumMod val="60000"/>
                <a:lumOff val="40000"/>
              </a:schemeClr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592" y="4962620"/>
            <a:ext cx="1165629" cy="1165629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38100">
            <a:solidFill>
              <a:schemeClr val="bg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2810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4F6128"/>
      </a:lt1>
      <a:dk2>
        <a:srgbClr val="A0BD6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371</Words>
  <Application>Microsoft Office PowerPoint</Application>
  <PresentationFormat>On-screen Show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Sociālais stāsts</vt:lpstr>
      <vt:lpstr>Kāpēc notiek tik daudz izmaiņu?</vt:lpstr>
      <vt:lpstr>Latvijā notiek daudz izmaiņu</vt:lpstr>
      <vt:lpstr>PowerPoint Presentation</vt:lpstr>
      <vt:lpstr>Kas ir koronavīruss?</vt:lpstr>
      <vt:lpstr>PowerPoint Presentation</vt:lpstr>
      <vt:lpstr>Kā es varu pasargāt sevi no koronavīrusa?</vt:lpstr>
      <vt:lpstr>PowerPoint Presentation</vt:lpstr>
      <vt:lpstr>PowerPoint Presentation</vt:lpstr>
      <vt:lpstr>Kāpēc ir pārtrauktas mācības skolā?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Sociālais stāsts</dc:title>
  <dc:creator>Oskars</dc:creator>
  <cp:lastModifiedBy>Anda</cp:lastModifiedBy>
  <cp:revision>24</cp:revision>
  <dcterms:created xsi:type="dcterms:W3CDTF">2020-03-15T09:27:58Z</dcterms:created>
  <dcterms:modified xsi:type="dcterms:W3CDTF">2020-04-02T14:49:41Z</dcterms:modified>
</cp:coreProperties>
</file>